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5" r:id="rId5"/>
    <p:sldId id="291" r:id="rId6"/>
    <p:sldId id="270" r:id="rId7"/>
    <p:sldId id="271" r:id="rId8"/>
    <p:sldId id="292" r:id="rId9"/>
    <p:sldId id="293" r:id="rId10"/>
    <p:sldId id="297" r:id="rId11"/>
    <p:sldId id="278" r:id="rId12"/>
    <p:sldId id="273" r:id="rId13"/>
    <p:sldId id="277" r:id="rId14"/>
    <p:sldId id="276" r:id="rId15"/>
    <p:sldId id="281" r:id="rId16"/>
    <p:sldId id="283" r:id="rId17"/>
    <p:sldId id="303" r:id="rId18"/>
    <p:sldId id="290" r:id="rId19"/>
    <p:sldId id="294" r:id="rId20"/>
    <p:sldId id="295" r:id="rId21"/>
    <p:sldId id="296" r:id="rId22"/>
    <p:sldId id="298" r:id="rId23"/>
    <p:sldId id="299" r:id="rId24"/>
    <p:sldId id="300" r:id="rId25"/>
    <p:sldId id="301" r:id="rId26"/>
    <p:sldId id="302" r:id="rId27"/>
    <p:sldId id="284" r:id="rId28"/>
    <p:sldId id="285" r:id="rId29"/>
    <p:sldId id="289" r:id="rId30"/>
    <p:sldId id="268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5B44-215F-4349-9B36-EEA6F4BF7DC6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12DA05A-CA5C-42A0-A0A5-19C99D959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914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963F-00A9-4186-AA76-3E4CDA1F181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F873-2A29-4E28-B9B3-0DE8B9279D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555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9631-D2E3-4AE3-B89B-CC10C60CF815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A1D999D-7E8A-4C05-9BD0-AB41F6090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390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9E38-05A9-4B8C-A3A9-BE1A92E24BF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AC87-4402-473E-A256-18CD122C5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90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B9CE-84ED-4F58-B602-0EA84EAA6C3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A2B6-9621-4A92-9337-1054E64B3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335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DB67-E54C-4592-85D0-A3166F471FE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BAA4-6919-4C4E-8C7C-E309299D1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3144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95C6-A057-4033-A48F-7573C7368F2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4696-C647-4DFC-BA35-D1828C083B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52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C4B0-369C-4881-8284-CBF37DF1C4E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CB0A-5843-4945-899E-F927892A1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80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F408-24A2-4820-ACD6-5A8F02004A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ECA4-65C0-4389-BC77-A64735154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469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AB56-C05E-4D17-81B5-ACE94E9C803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3FA3-7AFC-4C4A-B6D2-2BCAD66CD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257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D5C4-C0C9-4952-99A2-B80F28BC885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D0E8-CB8D-4A36-9B91-6B9539D98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064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9B1A6-DACC-409C-9B9A-BC4DFCBC52F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43AC9-D3A1-4844-ABE9-F9CF81ED69A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00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tel:884123486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348" y="1853513"/>
            <a:ext cx="8001000" cy="285924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Проведение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итогового собеседования по русскому языку в Пензенской области как условие допуска к государственной итоговой аттестации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376" y="5572940"/>
            <a:ext cx="6261004" cy="95966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 Марина Анатольевна,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методист РЦОИ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4261" y="242128"/>
            <a:ext cx="7762119" cy="8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ГАОУ ДПО «Институт регионального развития Пензенской области»</a:t>
            </a:r>
          </a:p>
          <a:p>
            <a:pPr lvl="0"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обработки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04" y="0"/>
            <a:ext cx="8125138" cy="7689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собеседования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ОО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0481" y="861423"/>
            <a:ext cx="9067797" cy="60450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400" dirty="0" smtClean="0"/>
              <a:t>Продолжительность </a:t>
            </a:r>
            <a:r>
              <a:rPr lang="ru-RU" sz="3400" dirty="0"/>
              <a:t>проведения </a:t>
            </a:r>
            <a:r>
              <a:rPr lang="ru-RU" sz="3400" dirty="0" smtClean="0"/>
              <a:t>ИС для </a:t>
            </a:r>
            <a:r>
              <a:rPr lang="ru-RU" sz="3400" dirty="0"/>
              <a:t>каждого участника </a:t>
            </a:r>
            <a:r>
              <a:rPr lang="ru-RU" sz="3400" dirty="0" smtClean="0"/>
              <a:t>ИС составляет </a:t>
            </a:r>
            <a:r>
              <a:rPr lang="ru-RU" sz="3400" dirty="0"/>
              <a:t>в среднем </a:t>
            </a:r>
            <a:r>
              <a:rPr lang="ru-RU" sz="3400" b="1" dirty="0">
                <a:solidFill>
                  <a:srgbClr val="C00000"/>
                </a:solidFill>
              </a:rPr>
              <a:t>15 минут</a:t>
            </a:r>
            <a:r>
              <a:rPr lang="ru-RU" sz="3400" dirty="0"/>
              <a:t>. </a:t>
            </a:r>
          </a:p>
          <a:p>
            <a:pPr algn="just"/>
            <a:r>
              <a:rPr lang="ru-RU" sz="3400" dirty="0" smtClean="0"/>
              <a:t>В </a:t>
            </a:r>
            <a:r>
              <a:rPr lang="ru-RU" sz="3400" dirty="0"/>
              <a:t>продолжительность </a:t>
            </a:r>
            <a:r>
              <a:rPr lang="ru-RU" sz="3400" dirty="0" smtClean="0"/>
              <a:t>ИС не </a:t>
            </a:r>
            <a:r>
              <a:rPr lang="ru-RU" sz="3400" dirty="0"/>
              <a:t>включается время, отведенное на подготовительные мероприятия (приветствие участника </a:t>
            </a:r>
            <a:r>
              <a:rPr lang="ru-RU" sz="3400" dirty="0" smtClean="0"/>
              <a:t>ИС, </a:t>
            </a:r>
            <a:r>
              <a:rPr lang="ru-RU" sz="3400" dirty="0"/>
              <a:t>внесение сведений в ведомость учета проведения </a:t>
            </a:r>
            <a:r>
              <a:rPr lang="ru-RU" sz="3400" dirty="0" smtClean="0"/>
              <a:t>ИС </a:t>
            </a:r>
            <a:r>
              <a:rPr lang="ru-RU" sz="3400" dirty="0"/>
              <a:t>в аудитории, инструктаж участника </a:t>
            </a:r>
            <a:r>
              <a:rPr lang="ru-RU" sz="3400" dirty="0" smtClean="0"/>
              <a:t>собеседования </a:t>
            </a:r>
            <a:r>
              <a:rPr lang="ru-RU" sz="3400" dirty="0"/>
              <a:t>экзаменатором-собеседником по выполнению заданий КИМ до начала </a:t>
            </a:r>
            <a:r>
              <a:rPr lang="ru-RU" sz="3400" dirty="0" smtClean="0"/>
              <a:t>процедуры).</a:t>
            </a:r>
            <a:endParaRPr lang="ru-RU" sz="3400" dirty="0"/>
          </a:p>
          <a:p>
            <a:pPr algn="just"/>
            <a:r>
              <a:rPr lang="ru-RU" sz="3400" dirty="0" smtClean="0"/>
              <a:t>В </a:t>
            </a:r>
            <a:r>
              <a:rPr lang="ru-RU" sz="3400" dirty="0"/>
              <a:t>случае получения </a:t>
            </a:r>
            <a:r>
              <a:rPr lang="ru-RU" sz="3400" dirty="0" smtClean="0"/>
              <a:t>неудовлетворительного результата («</a:t>
            </a:r>
            <a:r>
              <a:rPr lang="ru-RU" sz="3400" dirty="0"/>
              <a:t>незачет</a:t>
            </a:r>
            <a:r>
              <a:rPr lang="ru-RU" sz="3400" dirty="0" smtClean="0"/>
              <a:t>») </a:t>
            </a:r>
            <a:r>
              <a:rPr lang="ru-RU" sz="3400" dirty="0"/>
              <a:t>за </a:t>
            </a:r>
            <a:r>
              <a:rPr lang="ru-RU" sz="3400" dirty="0" smtClean="0"/>
              <a:t>ИС обучающиеся</a:t>
            </a:r>
            <a:r>
              <a:rPr lang="ru-RU" sz="3400" dirty="0"/>
              <a:t>, экстерны вправе пересдать </a:t>
            </a:r>
            <a:r>
              <a:rPr lang="ru-RU" sz="3400" dirty="0" smtClean="0"/>
              <a:t>ИС в </a:t>
            </a:r>
            <a:r>
              <a:rPr lang="ru-RU" sz="3400" dirty="0"/>
              <a:t>текущем учебном году, но не более двух раз и только в дополнительные сроки, предусмотренные расписанием проведения </a:t>
            </a:r>
            <a:r>
              <a:rPr lang="ru-RU" sz="3400" dirty="0" smtClean="0"/>
              <a:t>ИС.</a:t>
            </a:r>
            <a:endParaRPr lang="ru-RU" sz="3400" dirty="0"/>
          </a:p>
          <a:p>
            <a:pPr algn="just"/>
            <a:r>
              <a:rPr lang="ru-RU" sz="3400" dirty="0" smtClean="0"/>
              <a:t>Участники ИС могут </a:t>
            </a:r>
            <a:r>
              <a:rPr lang="ru-RU" sz="3400" dirty="0"/>
              <a:t>быть повторно допущены в текущем учебном году к прохождению </a:t>
            </a:r>
            <a:r>
              <a:rPr lang="ru-RU" sz="3400" dirty="0" smtClean="0"/>
              <a:t>ИС в </a:t>
            </a:r>
            <a:r>
              <a:rPr lang="ru-RU" sz="3400" dirty="0"/>
              <a:t>случаях, предусмотренных пунктом 20 Порядка, в дополнительные сроки.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6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17" y="283317"/>
            <a:ext cx="8443783" cy="8080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итогового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собеседования. Кадры.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2907427"/>
              </p:ext>
            </p:extLst>
          </p:nvPr>
        </p:nvGraphicFramePr>
        <p:xfrm>
          <a:off x="0" y="1190453"/>
          <a:ext cx="9144000" cy="5256213"/>
        </p:xfrm>
        <a:graphic>
          <a:graphicData uri="http://schemas.openxmlformats.org/drawingml/2006/table">
            <a:tbl>
              <a:tblPr firstRow="1" bandRow="1"/>
              <a:tblGrid>
                <a:gridCol w="2527610"/>
                <a:gridCol w="1756358"/>
                <a:gridCol w="4860032"/>
              </a:tblGrid>
              <a:tr h="86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организатор ОО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заместитель директора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6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вне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аудитории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 ОО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2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Учителя, владеющие навыками работы с ПК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6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Экзаменатор-собеседник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аудиторий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с высшим образованием и коммуникативными навыками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2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аудиторий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76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061" y="10779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30" y="286005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итогового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4055" y="975379"/>
            <a:ext cx="8980013" cy="610674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sz="5000" b="1" dirty="0" smtClean="0">
                <a:solidFill>
                  <a:srgbClr val="002060"/>
                </a:solidFill>
              </a:rPr>
              <a:t>Руководитель ОО </a:t>
            </a:r>
            <a:r>
              <a:rPr lang="ru-RU" sz="5000" dirty="0" smtClean="0"/>
              <a:t>обеспечивает </a:t>
            </a:r>
            <a:r>
              <a:rPr lang="ru-RU" sz="5000" dirty="0"/>
              <a:t>создание </a:t>
            </a:r>
            <a:r>
              <a:rPr lang="ru-RU" sz="5000" b="1" dirty="0" smtClean="0">
                <a:solidFill>
                  <a:srgbClr val="C00000"/>
                </a:solidFill>
              </a:rPr>
              <a:t>комиссии по               проведению </a:t>
            </a:r>
            <a:r>
              <a:rPr lang="ru-RU" sz="5000" dirty="0" smtClean="0"/>
              <a:t>и </a:t>
            </a:r>
            <a:r>
              <a:rPr lang="ru-RU" sz="5000" b="1" dirty="0">
                <a:solidFill>
                  <a:srgbClr val="C00000"/>
                </a:solidFill>
              </a:rPr>
              <a:t>комиссии по проверке </a:t>
            </a:r>
            <a:r>
              <a:rPr lang="ru-RU" sz="5000" b="1" dirty="0" smtClean="0">
                <a:solidFill>
                  <a:srgbClr val="C00000"/>
                </a:solidFill>
              </a:rPr>
              <a:t>итогового собеседования</a:t>
            </a:r>
            <a:r>
              <a:rPr lang="ru-RU" sz="5000" dirty="0" smtClean="0"/>
              <a:t> </a:t>
            </a:r>
            <a:r>
              <a:rPr lang="ru-RU" sz="5000" dirty="0"/>
              <a:t>не позднее, чем </a:t>
            </a:r>
            <a:r>
              <a:rPr lang="ru-RU" sz="5000" b="1" dirty="0">
                <a:solidFill>
                  <a:srgbClr val="C00000"/>
                </a:solidFill>
              </a:rPr>
              <a:t>за две недели </a:t>
            </a:r>
            <a:r>
              <a:rPr lang="ru-RU" sz="5000" dirty="0"/>
              <a:t>до  дня проведения </a:t>
            </a:r>
            <a:r>
              <a:rPr lang="ru-RU" sz="5000" dirty="0" smtClean="0"/>
              <a:t>ИС. 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 </a:t>
            </a:r>
            <a:r>
              <a:rPr lang="ru-RU" sz="5000" dirty="0" smtClean="0"/>
              <a:t>   В </a:t>
            </a:r>
            <a:r>
              <a:rPr lang="ru-RU" sz="5000" dirty="0"/>
              <a:t>состав </a:t>
            </a:r>
            <a:r>
              <a:rPr lang="ru-RU" sz="5000" b="1" dirty="0">
                <a:solidFill>
                  <a:srgbClr val="C00000"/>
                </a:solidFill>
              </a:rPr>
              <a:t>комиссии </a:t>
            </a:r>
            <a:r>
              <a:rPr lang="ru-RU" sz="5000" b="1" dirty="0" smtClean="0">
                <a:solidFill>
                  <a:srgbClr val="C00000"/>
                </a:solidFill>
              </a:rPr>
              <a:t>ОО по </a:t>
            </a:r>
            <a:r>
              <a:rPr lang="ru-RU" sz="5000" b="1" dirty="0">
                <a:solidFill>
                  <a:srgbClr val="C00000"/>
                </a:solidFill>
              </a:rPr>
              <a:t>проведению </a:t>
            </a:r>
            <a:r>
              <a:rPr lang="ru-RU" sz="5000" b="1" dirty="0" smtClean="0">
                <a:solidFill>
                  <a:srgbClr val="C00000"/>
                </a:solidFill>
              </a:rPr>
              <a:t>ИС</a:t>
            </a:r>
            <a:r>
              <a:rPr lang="ru-RU" sz="5000" dirty="0" smtClean="0"/>
              <a:t> входят</a:t>
            </a:r>
            <a:r>
              <a:rPr lang="ru-RU" sz="5000" dirty="0"/>
              <a:t>:</a:t>
            </a:r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ответственный организатор </a:t>
            </a:r>
            <a:r>
              <a:rPr lang="ru-RU" sz="5000" b="1" dirty="0" smtClean="0">
                <a:solidFill>
                  <a:srgbClr val="002060"/>
                </a:solidFill>
              </a:rPr>
              <a:t>ОО</a:t>
            </a:r>
            <a:r>
              <a:rPr lang="ru-RU" sz="5000" dirty="0" smtClean="0"/>
              <a:t>, </a:t>
            </a:r>
            <a:r>
              <a:rPr lang="ru-RU" sz="5000" dirty="0"/>
              <a:t>обеспечивающий подготовку и проведение </a:t>
            </a:r>
            <a:r>
              <a:rPr lang="ru-RU" sz="5000" dirty="0" smtClean="0"/>
              <a:t>ИС;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организаторы проведения </a:t>
            </a:r>
            <a:r>
              <a:rPr lang="ru-RU" sz="5000" b="1" dirty="0" smtClean="0">
                <a:solidFill>
                  <a:srgbClr val="002060"/>
                </a:solidFill>
              </a:rPr>
              <a:t>ИС</a:t>
            </a:r>
            <a:r>
              <a:rPr lang="ru-RU" sz="5000" dirty="0" smtClean="0"/>
              <a:t>, обеспечивающие передвижение участников ИС и </a:t>
            </a:r>
            <a:r>
              <a:rPr lang="ru-RU" sz="5000" dirty="0"/>
              <a:t>соблюдение порядка иными обучающимися </a:t>
            </a:r>
            <a:r>
              <a:rPr lang="ru-RU" sz="5000" dirty="0" smtClean="0"/>
              <a:t>ОО, </a:t>
            </a:r>
            <a:r>
              <a:rPr lang="ru-RU" sz="5000" dirty="0"/>
              <a:t>не принимающими участия в </a:t>
            </a:r>
            <a:r>
              <a:rPr lang="ru-RU" sz="5000" dirty="0" smtClean="0"/>
              <a:t>ИС (в </a:t>
            </a:r>
            <a:r>
              <a:rPr lang="ru-RU" sz="5000" dirty="0"/>
              <a:t>случае если </a:t>
            </a:r>
            <a:r>
              <a:rPr lang="ru-RU" sz="5000" dirty="0" smtClean="0"/>
              <a:t>ИС проводится </a:t>
            </a:r>
            <a:r>
              <a:rPr lang="ru-RU" sz="5000" dirty="0"/>
              <a:t>во время учебного процесса в </a:t>
            </a:r>
            <a:r>
              <a:rPr lang="ru-RU" sz="5000" dirty="0" smtClean="0"/>
              <a:t>ОО);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экзаменатор-собеседник</a:t>
            </a:r>
            <a:r>
              <a:rPr lang="ru-RU" sz="5000" dirty="0"/>
              <a:t>, который проводит собеседование с участниками </a:t>
            </a:r>
            <a:r>
              <a:rPr lang="ru-RU" sz="5000" dirty="0" smtClean="0"/>
              <a:t>ИС, проводит </a:t>
            </a:r>
            <a:r>
              <a:rPr lang="ru-RU" sz="5000" dirty="0"/>
              <a:t>инструктаж участника собеседования по выполнению заданий, а также обеспечивает проверку документов, удостоверяющих личность участников </a:t>
            </a:r>
            <a:r>
              <a:rPr lang="ru-RU" sz="5000" dirty="0" smtClean="0"/>
              <a:t>ИС, </a:t>
            </a:r>
            <a:r>
              <a:rPr lang="ru-RU" sz="5000" dirty="0"/>
              <a:t>фиксирует время начала и время окончания проведения </a:t>
            </a:r>
            <a:r>
              <a:rPr lang="ru-RU" sz="5000" dirty="0" smtClean="0"/>
              <a:t>ИС для </a:t>
            </a:r>
            <a:r>
              <a:rPr lang="ru-RU" sz="5000" dirty="0"/>
              <a:t>каждого </a:t>
            </a:r>
            <a:r>
              <a:rPr lang="ru-RU" sz="5000" dirty="0" smtClean="0"/>
              <a:t>участника;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технический специалист</a:t>
            </a:r>
            <a:r>
              <a:rPr lang="ru-RU" sz="5000" dirty="0"/>
              <a:t>, обеспечивающий получение комплектов тем, текстов и заданий </a:t>
            </a:r>
            <a:r>
              <a:rPr lang="ru-RU" sz="5000" dirty="0" smtClean="0"/>
              <a:t>ИС с </a:t>
            </a:r>
            <a:r>
              <a:rPr lang="ru-RU" sz="5000" dirty="0"/>
              <a:t>федерального Интернет-ресурса (</a:t>
            </a:r>
            <a:r>
              <a:rPr lang="ru-RU" sz="5000" b="1" dirty="0">
                <a:solidFill>
                  <a:srgbClr val="C00000"/>
                </a:solidFill>
              </a:rPr>
              <a:t>http://topic9.rustest.ru</a:t>
            </a:r>
            <a:r>
              <a:rPr lang="ru-RU" sz="5000" dirty="0"/>
              <a:t>), а также </a:t>
            </a:r>
            <a:r>
              <a:rPr lang="ru-RU" sz="5000" dirty="0" smtClean="0"/>
              <a:t>подготовку </a:t>
            </a:r>
            <a:r>
              <a:rPr lang="ru-RU" sz="5000" dirty="0"/>
              <a:t>технических средств для ведения аудиозаписи в аудиториях проведения </a:t>
            </a:r>
            <a:r>
              <a:rPr lang="ru-RU" sz="5000" dirty="0" smtClean="0"/>
              <a:t>ИС и для </a:t>
            </a:r>
            <a:r>
              <a:rPr lang="ru-RU" sz="5000" dirty="0"/>
              <a:t>внесения информации в специализированную форму.</a:t>
            </a:r>
          </a:p>
          <a:p>
            <a:pPr marL="0" indent="0" algn="just">
              <a:buNone/>
            </a:pP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xmlns="" val="25856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итогового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231639"/>
            <a:ext cx="8829672" cy="47005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В </a:t>
            </a:r>
            <a:r>
              <a:rPr lang="ru-RU" dirty="0"/>
              <a:t>состав </a:t>
            </a:r>
            <a:r>
              <a:rPr lang="ru-RU" b="1" dirty="0">
                <a:solidFill>
                  <a:srgbClr val="C00000"/>
                </a:solidFill>
              </a:rPr>
              <a:t>комиссии по </a:t>
            </a:r>
            <a:r>
              <a:rPr lang="ru-RU" b="1" dirty="0" smtClean="0">
                <a:solidFill>
                  <a:srgbClr val="C00000"/>
                </a:solidFill>
              </a:rPr>
              <a:t>проверке ИС </a:t>
            </a:r>
            <a:r>
              <a:rPr lang="ru-RU" dirty="0"/>
              <a:t>входят </a:t>
            </a:r>
            <a:r>
              <a:rPr lang="ru-RU" b="1" dirty="0">
                <a:solidFill>
                  <a:srgbClr val="002060"/>
                </a:solidFill>
              </a:rPr>
              <a:t>эксперты</a:t>
            </a:r>
            <a:r>
              <a:rPr lang="ru-RU" dirty="0"/>
              <a:t> по проверке ответов участников </a:t>
            </a:r>
            <a:r>
              <a:rPr lang="ru-RU" dirty="0" smtClean="0"/>
              <a:t>ИС (далее </a:t>
            </a:r>
            <a:r>
              <a:rPr lang="ru-RU" dirty="0"/>
              <a:t>– эксперты).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Количественный </a:t>
            </a:r>
            <a:r>
              <a:rPr lang="ru-RU" dirty="0"/>
              <a:t>состав </a:t>
            </a:r>
            <a:r>
              <a:rPr lang="ru-RU" b="1" dirty="0">
                <a:solidFill>
                  <a:srgbClr val="C00000"/>
                </a:solidFill>
              </a:rPr>
              <a:t>комиссии по </a:t>
            </a:r>
            <a:r>
              <a:rPr lang="ru-RU" b="1" dirty="0" smtClean="0">
                <a:solidFill>
                  <a:srgbClr val="C00000"/>
                </a:solidFill>
              </a:rPr>
              <a:t>проверке ИС </a:t>
            </a:r>
            <a:r>
              <a:rPr lang="ru-RU" dirty="0"/>
              <a:t>определяет </a:t>
            </a:r>
            <a:r>
              <a:rPr lang="ru-RU" dirty="0" smtClean="0"/>
              <a:t>ОО в </a:t>
            </a:r>
            <a:r>
              <a:rPr lang="ru-RU" dirty="0"/>
              <a:t>зависимости от количества участников </a:t>
            </a:r>
            <a:r>
              <a:rPr lang="ru-RU" dirty="0" smtClean="0"/>
              <a:t>ИС, </a:t>
            </a:r>
            <a:r>
              <a:rPr lang="ru-RU" dirty="0"/>
              <a:t>количества аудиторий проведения </a:t>
            </a:r>
            <a:r>
              <a:rPr lang="ru-RU" dirty="0" smtClean="0"/>
              <a:t>ИС и </a:t>
            </a:r>
            <a:r>
              <a:rPr lang="ru-RU" dirty="0"/>
              <a:t>количества учителей русского языка и литературы, работающих в </a:t>
            </a:r>
            <a:r>
              <a:rPr lang="ru-RU" dirty="0" smtClean="0"/>
              <a:t>ОО </a:t>
            </a:r>
            <a:r>
              <a:rPr lang="ru-RU" dirty="0"/>
              <a:t>и участвующих в проверке ответов участников </a:t>
            </a:r>
            <a:r>
              <a:rPr lang="ru-RU" dirty="0" smtClean="0"/>
              <a:t>ИС.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случае небольшого количества участников </a:t>
            </a:r>
            <a:r>
              <a:rPr lang="ru-RU" dirty="0" smtClean="0"/>
              <a:t>ИС и </a:t>
            </a:r>
            <a:r>
              <a:rPr lang="ru-RU" dirty="0"/>
              <a:t>учителей, участвующих в проверке </a:t>
            </a:r>
            <a:r>
              <a:rPr lang="ru-RU" dirty="0" smtClean="0"/>
              <a:t>ИС, </a:t>
            </a:r>
            <a:r>
              <a:rPr lang="ru-RU" dirty="0"/>
              <a:t>допускается формирование </a:t>
            </a:r>
            <a:r>
              <a:rPr lang="ru-RU" b="1" dirty="0">
                <a:solidFill>
                  <a:srgbClr val="C00000"/>
                </a:solidFill>
              </a:rPr>
              <a:t>единой комиссии по проведению и проверке </a:t>
            </a:r>
            <a:r>
              <a:rPr lang="ru-RU" b="1" dirty="0" smtClean="0">
                <a:solidFill>
                  <a:srgbClr val="C00000"/>
                </a:solidFill>
              </a:rPr>
              <a:t>ИС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ОО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2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616" t="16947" r="72014" b="14475"/>
          <a:stretch/>
        </p:blipFill>
        <p:spPr>
          <a:xfrm>
            <a:off x="166020" y="2087117"/>
            <a:ext cx="1186249" cy="1944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30" t="22806" r="1102" b="5930"/>
          <a:stretch/>
        </p:blipFill>
        <p:spPr>
          <a:xfrm>
            <a:off x="7529383" y="4744994"/>
            <a:ext cx="1268628" cy="201827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352269" y="1447603"/>
            <a:ext cx="7379839" cy="39363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/>
              <a:t>В день проведения </a:t>
            </a:r>
            <a:r>
              <a:rPr lang="ru-RU" dirty="0" smtClean="0"/>
              <a:t>ИС </a:t>
            </a:r>
            <a:r>
              <a:rPr lang="ru-RU" dirty="0"/>
              <a:t>в </a:t>
            </a:r>
            <a:r>
              <a:rPr lang="ru-RU" dirty="0" smtClean="0"/>
              <a:t>образовательной организации могут </a:t>
            </a:r>
            <a:r>
              <a:rPr lang="ru-RU" dirty="0"/>
              <a:t>присутствовать:</a:t>
            </a:r>
          </a:p>
          <a:p>
            <a:pPr algn="just"/>
            <a:r>
              <a:rPr lang="ru-RU" dirty="0"/>
              <a:t>аккредитованные общественные наблюдатели;</a:t>
            </a:r>
          </a:p>
          <a:p>
            <a:pPr algn="just"/>
            <a:r>
              <a:rPr lang="ru-RU" dirty="0" smtClean="0"/>
              <a:t>представители </a:t>
            </a:r>
            <a:r>
              <a:rPr lang="ru-RU" dirty="0"/>
              <a:t>средств массовой информации;</a:t>
            </a:r>
          </a:p>
          <a:p>
            <a:pPr algn="just"/>
            <a:r>
              <a:rPr lang="ru-RU" dirty="0"/>
              <a:t>должностные лица </a:t>
            </a:r>
            <a:r>
              <a:rPr lang="ru-RU" dirty="0" err="1"/>
              <a:t>Рособрнадзора</a:t>
            </a:r>
            <a:r>
              <a:rPr lang="ru-RU" dirty="0"/>
              <a:t>, а также иные лица, определенные </a:t>
            </a:r>
            <a:r>
              <a:rPr lang="ru-RU" dirty="0" err="1"/>
              <a:t>Рособрнадзором</a:t>
            </a:r>
            <a:r>
              <a:rPr lang="ru-RU" dirty="0"/>
              <a:t>, и (или) должностные лица </a:t>
            </a:r>
            <a:r>
              <a:rPr lang="ru-RU" dirty="0" smtClean="0"/>
              <a:t>Министерства образования Пензенской области.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101567"/>
            <a:ext cx="8829672" cy="57223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В случае если участник </a:t>
            </a:r>
            <a:r>
              <a:rPr lang="ru-RU" dirty="0" smtClean="0"/>
              <a:t>ИС по </a:t>
            </a:r>
            <a:r>
              <a:rPr lang="ru-RU" dirty="0"/>
              <a:t>состоянию здоровья или другим объективным причинам не может завершить </a:t>
            </a:r>
            <a:r>
              <a:rPr lang="ru-RU" dirty="0" smtClean="0"/>
              <a:t>ИС, </a:t>
            </a:r>
            <a:r>
              <a:rPr lang="ru-RU" dirty="0"/>
              <a:t>он может покинуть аудиторию проведения </a:t>
            </a:r>
            <a:r>
              <a:rPr lang="ru-RU" dirty="0" smtClean="0"/>
              <a:t>ИС. </a:t>
            </a:r>
            <a:r>
              <a:rPr lang="ru-RU" dirty="0"/>
              <a:t>Ответственный организатор </a:t>
            </a:r>
            <a:r>
              <a:rPr lang="ru-RU" dirty="0" smtClean="0"/>
              <a:t>ОО составляет </a:t>
            </a:r>
            <a:r>
              <a:rPr lang="ru-RU" b="1" dirty="0">
                <a:solidFill>
                  <a:srgbClr val="C00000"/>
                </a:solidFill>
              </a:rPr>
              <a:t>«Акт о досрочном завершении итогового собеседования по уважительным причинам»</a:t>
            </a:r>
            <a:r>
              <a:rPr lang="ru-RU" dirty="0"/>
              <a:t>, а экзаменатор-собеседник вносит соответствующую отметку в форму «Ведомость учета проведения итогового собеседования в аудитории».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65" y="4667895"/>
            <a:ext cx="2743199" cy="20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2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9" t="12963" r="62639" b="8148"/>
          <a:stretch/>
        </p:blipFill>
        <p:spPr>
          <a:xfrm>
            <a:off x="406400" y="0"/>
            <a:ext cx="8013700" cy="8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85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906495"/>
            <a:ext cx="8829672" cy="32144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 smtClean="0"/>
              <a:t>Итоговое собеседование как допуск к ГИА выпускники 9 классов будут сдавать в своих школах. Оценка </a:t>
            </a:r>
            <a:r>
              <a:rPr lang="ru-RU" sz="2400" b="1" dirty="0" smtClean="0"/>
              <a:t>по системе «зачет»/«незачет».</a:t>
            </a:r>
          </a:p>
          <a:p>
            <a:pPr marL="0" indent="0" algn="just">
              <a:buNone/>
            </a:pPr>
            <a:r>
              <a:rPr lang="ru-RU" sz="2400" dirty="0" smtClean="0"/>
              <a:t>Итоговое собеседование по русскому языку состоит из четырёх заданий</a:t>
            </a:r>
          </a:p>
          <a:p>
            <a:pPr marL="0" indent="0" algn="just"/>
            <a:r>
              <a:rPr lang="ru-RU" sz="2400" dirty="0" smtClean="0"/>
              <a:t> Задание 1 и 2 выполняются с использованием одного текста.</a:t>
            </a:r>
          </a:p>
          <a:p>
            <a:pPr marL="0" indent="0" algn="just"/>
            <a:r>
              <a:rPr lang="ru-RU" sz="2400" dirty="0" smtClean="0"/>
              <a:t> Задание 1 – чтение вслух небольшого текста.</a:t>
            </a:r>
          </a:p>
          <a:p>
            <a:pPr marL="0" indent="0" algn="just">
              <a:buNone/>
            </a:pPr>
            <a:r>
              <a:rPr lang="ru-RU" sz="2400" dirty="0" smtClean="0"/>
              <a:t>Время на подготовку – 2 минуты.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/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7453" y="3901440"/>
            <a:ext cx="8706131" cy="2663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Изменение формулировки задания №2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В 2020 г. к слову пересказ добавилось прилагательное «подробный», т.е. теперь главное условие получение 5 максимальных баллов за задание №2 является пересказ близкий к тексту. Степень подробности пересказа не уточняется, главный упор на сохранение в пересказе всех </a:t>
            </a:r>
            <a:r>
              <a:rPr lang="ru-RU" sz="2800" dirty="0" err="1" smtClean="0"/>
              <a:t>микротем</a:t>
            </a:r>
            <a:r>
              <a:rPr lang="ru-RU" sz="2800" dirty="0" smtClean="0"/>
              <a:t> текста.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2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7453" y="3901440"/>
            <a:ext cx="8706131" cy="2663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06" y="926755"/>
            <a:ext cx="826419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12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5" name="Рисунок 4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18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итогового собеседования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074" y="886841"/>
            <a:ext cx="8323326" cy="4351338"/>
          </a:xfrm>
        </p:spPr>
        <p:txBody>
          <a:bodyPr/>
          <a:lstStyle/>
          <a:p>
            <a:r>
              <a:rPr lang="ru-RU" b="1" dirty="0" smtClean="0"/>
              <a:t>В задание 2 </a:t>
            </a:r>
            <a:r>
              <a:rPr lang="ru-RU" dirty="0" smtClean="0"/>
              <a:t>предлагается пересказать подробно прочитанный текст, дополнив высказыванием.</a:t>
            </a:r>
          </a:p>
          <a:p>
            <a:pPr>
              <a:buNone/>
            </a:pPr>
            <a:r>
              <a:rPr lang="ru-RU" dirty="0" smtClean="0"/>
              <a:t>   Время на подготовку – 1 минута.</a:t>
            </a:r>
          </a:p>
          <a:p>
            <a:r>
              <a:rPr lang="ru-RU" b="1" dirty="0" smtClean="0"/>
              <a:t>Задание 3 и 4 </a:t>
            </a:r>
            <a:r>
              <a:rPr lang="ru-RU" dirty="0" smtClean="0"/>
              <a:t>не связаны с текстом, который читали и пересказывали, выполняя задания 1 и 2.</a:t>
            </a:r>
          </a:p>
          <a:p>
            <a:r>
              <a:rPr lang="ru-RU" b="1" dirty="0" smtClean="0"/>
              <a:t>Изменены критерии оценивания правильности речи заданий №3 и №4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035" y="3949700"/>
            <a:ext cx="7927404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4" y="283317"/>
            <a:ext cx="7886700" cy="9160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 для проведения итогового собеседования по русскому языку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1030" y="1357180"/>
            <a:ext cx="7886700" cy="532302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Порядок </a:t>
            </a:r>
            <a:r>
              <a:rPr lang="ru-RU" sz="2200" dirty="0"/>
              <a:t>проведения государственной итоговой аттестации по образовательным программам основного общего образования, утверждённого приказом Министерства просвещения Российской Федерации и Федеральной службой по надзору в сфере образования и науки от 07.11.2018 № 189/1513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</a:rPr>
              <a:t>Порядок проведения итогового собеседования </a:t>
            </a:r>
            <a:r>
              <a:rPr lang="ru-RU" sz="2200" dirty="0">
                <a:solidFill>
                  <a:srgbClr val="FF0000"/>
                </a:solidFill>
              </a:rPr>
              <a:t>по русскому языку в Пензенской области как условие допуска к государственной итоговой аттестации по образовательным программам основного общего </a:t>
            </a:r>
            <a:r>
              <a:rPr lang="ru-RU" sz="2200" dirty="0" smtClean="0">
                <a:solidFill>
                  <a:srgbClr val="FF0000"/>
                </a:solidFill>
              </a:rPr>
              <a:t>образования, приказ МО </a:t>
            </a:r>
            <a:r>
              <a:rPr lang="ru-RU" sz="2200" dirty="0">
                <a:solidFill>
                  <a:srgbClr val="FF0000"/>
                </a:solidFill>
              </a:rPr>
              <a:t>ПО от 28.01.2020 </a:t>
            </a:r>
            <a:r>
              <a:rPr lang="ru-RU" sz="2200" dirty="0" smtClean="0">
                <a:solidFill>
                  <a:srgbClr val="FF0000"/>
                </a:solidFill>
              </a:rPr>
              <a:t>№36/01-07.</a:t>
            </a:r>
          </a:p>
          <a:p>
            <a:pPr algn="just"/>
            <a:r>
              <a:rPr lang="ru-RU" sz="2200" dirty="0" smtClean="0"/>
              <a:t>Приказ МО ПО «Об определении минимального количества баллов для отдельной категории участников итогового собеседования по русскому языку на территории Пензенской области»  № 509/01-07 от26.11.2029 г.</a:t>
            </a: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5" name="Рисунок 4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18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итогового собеседования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074" y="886840"/>
            <a:ext cx="7886700" cy="57456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В задание 3 </a:t>
            </a:r>
            <a:r>
              <a:rPr lang="ru-RU" dirty="0" smtClean="0"/>
              <a:t>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формулированных проблем.</a:t>
            </a:r>
          </a:p>
          <a:p>
            <a:pPr algn="just">
              <a:buNone/>
            </a:pPr>
            <a:r>
              <a:rPr lang="ru-RU" b="1" dirty="0" smtClean="0"/>
              <a:t>Время на подготовку – 1 минута.</a:t>
            </a:r>
          </a:p>
          <a:p>
            <a:pPr algn="just">
              <a:buNone/>
            </a:pPr>
            <a:r>
              <a:rPr lang="ru-RU" dirty="0" smtClean="0"/>
              <a:t>В критерии РО добавлено условие получения 1 балла за речевое оформление: участник собеседования может получить этот балл только если он допустил не более трёх речевых ошибок.</a:t>
            </a:r>
          </a:p>
          <a:p>
            <a:pPr algn="just"/>
            <a:r>
              <a:rPr lang="ru-RU" b="1" dirty="0" smtClean="0"/>
              <a:t>В задание 4 </a:t>
            </a:r>
            <a:r>
              <a:rPr lang="ru-RU" dirty="0" smtClean="0"/>
              <a:t>предлагается поучаствовать в беседе по теме предыдущего задания.</a:t>
            </a:r>
          </a:p>
          <a:p>
            <a:pPr algn="just">
              <a:buNone/>
            </a:pPr>
            <a:r>
              <a:rPr lang="ru-RU" dirty="0" smtClean="0"/>
              <a:t>Общее время (включая время на подготовку) – 15 минут.</a:t>
            </a:r>
          </a:p>
          <a:p>
            <a:pPr algn="just"/>
            <a:r>
              <a:rPr lang="ru-RU" sz="3200" b="1" dirty="0" smtClean="0"/>
              <a:t>Максимальный балл за итоговое собеседование  составляет 20 баллов. Для получения зачёта за итоговое собеседование необходимо набрать а не менее 10 баллов.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96" y="22574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Порядок проверки и оценивания итогового собеседования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02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040"/>
            <a:ext cx="7886700" cy="9267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по проверке итогового собеседования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040795"/>
            <a:ext cx="8210550" cy="5372705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Эксперты должны: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Владеть нормативной базой: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Федеральный компонент ГОС по русскому языку и литературе (базовый и профильный уровень), утвержденный приказом Минобразования России от 05.03.2014 №1089;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Нормативные правовые акты, регламентирующие проведение итогового собеседования;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Инструкции для экспертов.</a:t>
            </a:r>
          </a:p>
          <a:p>
            <a:pPr marL="0" indent="0">
              <a:buNone/>
            </a:pPr>
            <a:r>
              <a:rPr lang="ru-RU" sz="2400" dirty="0" smtClean="0"/>
              <a:t>2.Владеть необходимыми предметными компетенциями: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Иметь высшее образование по специальности «Русский язык и литература» с квалификацией «Учитель русского языка и литературы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29257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040"/>
            <a:ext cx="7886700" cy="9267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по проверке итогового собеседования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040795"/>
            <a:ext cx="8210550" cy="5372705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Эксперты должны:</a:t>
            </a:r>
          </a:p>
          <a:p>
            <a:pPr marL="0" indent="0">
              <a:buNone/>
            </a:pPr>
            <a:r>
              <a:rPr lang="ru-RU" sz="2400" dirty="0" smtClean="0"/>
              <a:t>3. Владеть компетенциями, необходимыми для проверки итогового собеседования:</a:t>
            </a:r>
          </a:p>
          <a:p>
            <a:pPr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меть объективно оценивать устные ответы участников итогового собеседования;</a:t>
            </a:r>
          </a:p>
          <a:p>
            <a:pPr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меть применять установленные критерии и нормативы оценки;</a:t>
            </a:r>
          </a:p>
          <a:p>
            <a:pPr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меть разграничивать ошибки и недочеты различного типа;</a:t>
            </a:r>
          </a:p>
          <a:p>
            <a:pPr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меть оформлять результаты проверки, соблюдая установленные требования;</a:t>
            </a:r>
          </a:p>
          <a:p>
            <a:pPr>
              <a:buFontTx/>
              <a:buChar char="-"/>
            </a:pPr>
            <a:r>
              <a:rPr lang="ru-RU" sz="2400" dirty="0" smtClean="0"/>
              <a:t>Уметь обобщать результаты.</a:t>
            </a:r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7700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040"/>
            <a:ext cx="7886700" cy="10845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ПРОВЕРКИ ИТОГОВОГО СОБЕСЕДОВАНИЯ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062362"/>
            <a:ext cx="7886700" cy="5114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Первая схема</a:t>
            </a:r>
          </a:p>
          <a:p>
            <a:pPr algn="just"/>
            <a:r>
              <a:rPr lang="ru-RU" sz="2200" dirty="0" smtClean="0"/>
              <a:t>Эксперт оценивает устный ответ участника ИС непосредственно в аудитории проведения ИС по специально разработанным критериям;</a:t>
            </a:r>
          </a:p>
          <a:p>
            <a:pPr algn="just"/>
            <a:r>
              <a:rPr lang="ru-RU" sz="2200" dirty="0" smtClean="0"/>
              <a:t>Эксперт оформляет протокол оценивания ИС  сразу в ходе ответа участника ИС;</a:t>
            </a:r>
          </a:p>
          <a:p>
            <a:pPr algn="just"/>
            <a:r>
              <a:rPr lang="ru-RU" sz="2200" dirty="0" smtClean="0"/>
              <a:t>Эксперту разрешено пользоваться черновиками и при необходимости повторно прослушивать и оценивать записи ответов отдельных участников.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Вторая схема</a:t>
            </a:r>
          </a:p>
          <a:p>
            <a:pPr algn="just"/>
            <a:r>
              <a:rPr lang="ru-RU" sz="2200" dirty="0" smtClean="0"/>
              <a:t>Эксперт оценивает устные ответы участников ИС после проведения ИС в аудитории по аудиозаписям согласно критериям и оформляет затем протокол оценивания. </a:t>
            </a:r>
            <a:endParaRPr lang="ru-RU" sz="22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38914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7096" y="22574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Завершение итогового собеседования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179076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 в ОО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948055"/>
            <a:ext cx="8829672" cy="572235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rgbClr val="C00000"/>
                </a:solidFill>
              </a:rPr>
              <a:t>Ответственный организатор </a:t>
            </a:r>
            <a:r>
              <a:rPr lang="ru-RU" dirty="0"/>
              <a:t>должен принять: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от эксперта</a:t>
            </a:r>
          </a:p>
          <a:p>
            <a:pPr marL="0" indent="0" algn="just">
              <a:buNone/>
            </a:pPr>
            <a:r>
              <a:rPr lang="ru-RU" dirty="0"/>
              <a:t>           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/>
              <a:t>критерии </a:t>
            </a:r>
            <a:r>
              <a:rPr lang="ru-RU" b="1" dirty="0" smtClean="0"/>
              <a:t>оценивания;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	- комплект КИМ;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 экзаменатора-собеседника</a:t>
            </a:r>
          </a:p>
          <a:p>
            <a:pPr marL="0" indent="0" algn="just">
              <a:buNone/>
            </a:pPr>
            <a:r>
              <a:rPr lang="ru-RU" b="1" dirty="0" smtClean="0"/>
              <a:t>           - ведомость учета проведения ИС в аудитории;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- возвратный </a:t>
            </a:r>
            <a:r>
              <a:rPr lang="ru-RU" b="1" dirty="0"/>
              <a:t>доставочный пакет с </a:t>
            </a:r>
            <a:r>
              <a:rPr lang="ru-RU" b="1" dirty="0" smtClean="0"/>
              <a:t>протоколами эксперта для оценивания ответов участников итогового собеседования с сопроводительным бланком;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            </a:t>
            </a:r>
            <a:r>
              <a:rPr lang="ru-RU" b="1" dirty="0" smtClean="0"/>
              <a:t>- черновики </a:t>
            </a:r>
            <a:r>
              <a:rPr lang="ru-RU" b="1" dirty="0"/>
              <a:t>для </a:t>
            </a:r>
            <a:r>
              <a:rPr lang="ru-RU" b="1" dirty="0" smtClean="0"/>
              <a:t>экспертов;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           </a:t>
            </a:r>
            <a:r>
              <a:rPr lang="ru-RU" b="1" dirty="0" smtClean="0"/>
              <a:t>- </a:t>
            </a:r>
            <a:r>
              <a:rPr lang="ru-RU" b="1" dirty="0"/>
              <a:t>КИМ для итогового собеседования </a:t>
            </a:r>
            <a:r>
              <a:rPr lang="ru-RU" dirty="0"/>
              <a:t>(текст для чтения, карточки с темами беседы на выбор и планами беседы</a:t>
            </a:r>
            <a:r>
              <a:rPr lang="ru-RU" dirty="0" smtClean="0"/>
              <a:t>);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           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/>
              <a:t>карточки </a:t>
            </a:r>
            <a:r>
              <a:rPr lang="ru-RU" b="1" dirty="0" smtClean="0"/>
              <a:t>экзаменатора-собеседника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10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179076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 в ОО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105831"/>
            <a:ext cx="8829672" cy="57223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4503" y="1105831"/>
            <a:ext cx="8229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Ответственный организатор ОО должен:</a:t>
            </a:r>
          </a:p>
          <a:p>
            <a:pPr marL="180975" lvl="0" indent="180975" algn="just">
              <a:lnSpc>
                <a:spcPct val="80000"/>
              </a:lnSpc>
              <a:buFontTx/>
              <a:buChar char="-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пересчитать возвратные доставочные пакеты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протоколами эксперта для оценивания ответов участников итогового собеседования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(по количеству аудиторий проведения);</a:t>
            </a:r>
          </a:p>
          <a:p>
            <a:pPr marL="180975" marR="0" lvl="0" indent="180975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80975" marR="0" lvl="0" indent="180975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упаковать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возвратный доставочный пакет для съемного носителя информации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CD/DVD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-диски с аудиозаписями ответов участников с сопроводительным бланком:</a:t>
            </a:r>
          </a:p>
          <a:p>
            <a:pPr marL="180975" marR="0" lvl="0" indent="180975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80975" marR="0" lvl="0" indent="180975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вложить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файл:</a:t>
            </a:r>
          </a:p>
          <a:p>
            <a:pPr marL="180975" lvl="0" indent="180975" algn="just">
              <a:lnSpc>
                <a:spcPct val="80000"/>
              </a:lnSpc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ведомости учета проведения итогового собеседования в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аудиториях,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участников итогового собеседования.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2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514424" y="1"/>
            <a:ext cx="8305800" cy="936502"/>
          </a:xfrm>
          <a:extLst/>
        </p:spPr>
        <p:txBody>
          <a:bodyPr>
            <a:noAutofit/>
          </a:bodyPr>
          <a:lstStyle/>
          <a:p>
            <a:pPr algn="ctr" defTabSz="449263"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Порядок передачи в РЦОИ сведений об итоговом собеседовании ГИА-9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936504"/>
            <a:ext cx="8424936" cy="8750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Координатор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ГИА-9 от МСУ /ответственный за проведение итогового собеседования в ОО г.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Пензы передает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РЦОИ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 графику 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следующие </a:t>
            </a:r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материалы: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878" y="1956153"/>
            <a:ext cx="4552260" cy="1182063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just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Возвратные </a:t>
            </a:r>
            <a:r>
              <a:rPr lang="ru-RU" b="1" kern="0" dirty="0">
                <a:solidFill>
                  <a:prstClr val="black"/>
                </a:solidFill>
                <a:latin typeface="Cambria" panose="02040503050406030204" pitchFamily="18" charset="0"/>
              </a:rPr>
              <a:t>доставочные пакеты </a:t>
            </a:r>
            <a:r>
              <a:rPr lang="ru-RU" kern="0" dirty="0">
                <a:solidFill>
                  <a:prstClr val="black"/>
                </a:solidFill>
                <a:latin typeface="Cambria" panose="02040503050406030204" pitchFamily="18" charset="0"/>
              </a:rPr>
              <a:t>с протоколами экспертов для оценивания ответов участников итогового </a:t>
            </a:r>
            <a:r>
              <a:rPr lang="ru-RU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собеседования.</a:t>
            </a:r>
            <a:endParaRPr lang="ru-RU" kern="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7541" y="1956153"/>
            <a:ext cx="4067943" cy="118206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just">
              <a:defRPr/>
            </a:pPr>
            <a:r>
              <a:rPr lang="ru-RU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Запечатанные в конверт </a:t>
            </a:r>
            <a:r>
              <a:rPr lang="ru-RU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диски</a:t>
            </a:r>
            <a:r>
              <a:rPr lang="ru-RU" kern="0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ru-RU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содержащие </a:t>
            </a:r>
            <a:r>
              <a:rPr lang="ru-RU" kern="0" dirty="0">
                <a:solidFill>
                  <a:prstClr val="black"/>
                </a:solidFill>
                <a:latin typeface="Cambria" panose="02040503050406030204" pitchFamily="18" charset="0"/>
              </a:rPr>
              <a:t>аудио-файлы записей ответов участников итогового </a:t>
            </a:r>
            <a:r>
              <a:rPr lang="ru-RU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собеседования. </a:t>
            </a:r>
            <a:endParaRPr lang="ru-RU" kern="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8939" name="Text Box 18"/>
          <p:cNvSpPr txBox="1">
            <a:spLocks noChangeArrowheads="1"/>
          </p:cNvSpPr>
          <p:nvPr/>
        </p:nvSpPr>
        <p:spPr bwMode="auto">
          <a:xfrm>
            <a:off x="2074863" y="4412366"/>
            <a:ext cx="4946650" cy="1734433"/>
          </a:xfrm>
          <a:prstGeom prst="rect">
            <a:avLst/>
          </a:prstGeom>
          <a:solidFill>
            <a:srgbClr val="FFFFCC"/>
          </a:solidFill>
          <a:ln w="936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 smtClean="0">
                <a:solidFill>
                  <a:srgbClr val="2626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Формы: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>
                <a:solidFill>
                  <a:srgbClr val="2626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«Список участников итогового собеседования» </a:t>
            </a:r>
            <a:endParaRPr lang="ru-RU" altLang="ru-RU" sz="2000" dirty="0" smtClean="0">
              <a:solidFill>
                <a:srgbClr val="262699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 smtClean="0">
                <a:solidFill>
                  <a:srgbClr val="2626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«</a:t>
            </a:r>
            <a:r>
              <a:rPr lang="ru-RU" altLang="ru-RU" sz="2000" dirty="0">
                <a:solidFill>
                  <a:srgbClr val="2626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Ведомость учета проведения итогового собеседования в аудитории</a:t>
            </a:r>
            <a:r>
              <a:rPr lang="ru-RU" altLang="ru-RU" sz="2000" dirty="0" smtClean="0">
                <a:solidFill>
                  <a:srgbClr val="26269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3818" y="3353845"/>
            <a:ext cx="2627860" cy="804021"/>
          </a:xfrm>
          <a:prstGeom prst="roundRect">
            <a:avLst/>
          </a:prstGeom>
          <a:solidFill>
            <a:srgbClr val="92D050"/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>
              <a:buClr>
                <a:srgbClr val="00B050"/>
              </a:buClr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Вкладываются </a:t>
            </a:r>
            <a:r>
              <a:rPr lang="ru-RU" sz="24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в </a:t>
            </a:r>
            <a:r>
              <a:rPr lang="ru-RU" sz="2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один файл</a:t>
            </a:r>
            <a:endParaRPr lang="ru-RU" sz="2400" b="1" kern="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5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5" name="Рисунок 14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2434" y="5198076"/>
            <a:ext cx="6858000" cy="105577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</a:t>
            </a:r>
            <a:r>
              <a:rPr lang="ru-RU" b="1" dirty="0" smtClean="0">
                <a:hlinkClick r:id="rId3"/>
              </a:rPr>
              <a:t>8 (8412) 34-86-07</a:t>
            </a:r>
            <a:endParaRPr lang="ru-RU" b="1" dirty="0" smtClean="0"/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rcoi_gia58@mail.ru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33492" y="236576"/>
            <a:ext cx="7442200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ГАОУ ДПО «Институт регионального развития Пензенской области»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обработки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956" y="2112201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669430" y="4378753"/>
            <a:ext cx="6261004" cy="959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2" y="469557"/>
            <a:ext cx="7886700" cy="9045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итогового собеседования </a:t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2021 году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638" y="24338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91630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55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9" name="Рисунок 18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28594" y="250473"/>
            <a:ext cx="8329671" cy="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Общие положения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libri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41325" y="490538"/>
            <a:ext cx="8501063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ИС в своих ОО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28625" y="3138488"/>
            <a:ext cx="8501063" cy="630237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Время начала итогового собеседования: 9 часов по местному  времени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441325" y="1154113"/>
            <a:ext cx="8501063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Дата проведения :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февраля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2021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года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450850" y="3941763"/>
            <a:ext cx="8501063" cy="60642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Обучающиеся с ОВЗ, дети-инвалиды принимают участие в ИС с увеличением времени ответа до 30 мин по необходимости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428625" y="5562600"/>
            <a:ext cx="8501063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апелляций не предусмотрено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430213" y="2468563"/>
            <a:ext cx="8501062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Получение материалов за 60 минут до начала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428625" y="4743450"/>
            <a:ext cx="8501063" cy="6492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ИС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экзаменатором-собеседником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Оценивание ответа участника экспертом. Ведение поточной аудиозаписи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442913" y="6223000"/>
            <a:ext cx="8501062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Два варианта оценивания ответов участников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441325" y="1822450"/>
            <a:ext cx="8502650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ИС в один день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9" y="173353"/>
            <a:ext cx="7886700" cy="5956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итогового собеседования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14802" y="863716"/>
            <a:ext cx="8921578" cy="6681547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000" dirty="0" smtClean="0">
                <a:ea typeface="Times New Roman" panose="02020603050405020304" pitchFamily="18" charset="0"/>
              </a:rPr>
              <a:t>обучающиеся </a:t>
            </a:r>
            <a:r>
              <a:rPr lang="ru-RU" sz="4000" dirty="0">
                <a:ea typeface="Times New Roman" panose="02020603050405020304" pitchFamily="18" charset="0"/>
              </a:rPr>
              <a:t>по образовательным программам основного общего образования, в том </a:t>
            </a:r>
            <a:r>
              <a:rPr lang="ru-RU" sz="4000" dirty="0" smtClean="0">
                <a:ea typeface="Times New Roman" panose="02020603050405020304" pitchFamily="18" charset="0"/>
              </a:rPr>
              <a:t>числе: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000" dirty="0" smtClean="0">
                <a:ea typeface="Times New Roman" panose="02020603050405020304" pitchFamily="18" charset="0"/>
              </a:rPr>
              <a:t>лица, осваивающие </a:t>
            </a:r>
            <a:r>
              <a:rPr lang="ru-RU" sz="4000" dirty="0">
                <a:ea typeface="Times New Roman" panose="02020603050405020304" pitchFamily="18" charset="0"/>
              </a:rPr>
              <a:t>образовательные программы основного общего образования в форме семейного образования, либо </a:t>
            </a:r>
            <a:r>
              <a:rPr lang="ru-RU" sz="4000" dirty="0" smtClean="0">
                <a:ea typeface="Times New Roman" panose="02020603050405020304" pitchFamily="18" charset="0"/>
              </a:rPr>
              <a:t>лица, обучающиеся </a:t>
            </a:r>
            <a:r>
              <a:rPr lang="ru-RU" sz="4000" dirty="0">
                <a:ea typeface="Times New Roman" panose="02020603050405020304" pitchFamily="18" charset="0"/>
              </a:rPr>
              <a:t>по не имеющим государственной аккредитации образовательным программам основного общего образования, </a:t>
            </a:r>
            <a:r>
              <a:rPr lang="ru-RU" sz="4000" dirty="0" smtClean="0">
                <a:ea typeface="Times New Roman" panose="02020603050405020304" pitchFamily="18" charset="0"/>
              </a:rPr>
              <a:t>проходящие экстернами </a:t>
            </a:r>
            <a:r>
              <a:rPr lang="ru-RU" sz="4000" dirty="0">
                <a:ea typeface="Times New Roman" panose="02020603050405020304" pitchFamily="18" charset="0"/>
              </a:rPr>
              <a:t>ГИА в организации, осуществляющей образовательную деятельность по имеющим государственную аккредитацию образовательным программам основного общего образования (далее – экстерны</a:t>
            </a:r>
            <a:r>
              <a:rPr lang="ru-RU" sz="4000" dirty="0" smtClean="0">
                <a:ea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4000" dirty="0" smtClean="0"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ea typeface="Times New Roman" panose="02020603050405020304" pitchFamily="18" charset="0"/>
              </a:rPr>
              <a:t>- обучающиеся</a:t>
            </a:r>
            <a:r>
              <a:rPr lang="ru-RU" sz="4000" dirty="0">
                <a:ea typeface="Times New Roman" panose="02020603050405020304" pitchFamily="18" charset="0"/>
              </a:rPr>
              <a:t>, </a:t>
            </a:r>
            <a:r>
              <a:rPr lang="ru-RU" sz="4000" dirty="0" smtClean="0">
                <a:ea typeface="Times New Roman" panose="02020603050405020304" pitchFamily="18" charset="0"/>
              </a:rPr>
              <a:t>экстерны </a:t>
            </a:r>
            <a:r>
              <a:rPr lang="ru-RU" sz="4000" dirty="0">
                <a:ea typeface="Times New Roman" panose="02020603050405020304" pitchFamily="18" charset="0"/>
              </a:rPr>
              <a:t>с ограниченными возможностями здоровья (далее – ОВЗ), </a:t>
            </a:r>
            <a:r>
              <a:rPr lang="ru-RU" sz="4000" dirty="0" smtClean="0">
                <a:ea typeface="Times New Roman" panose="02020603050405020304" pitchFamily="18" charset="0"/>
              </a:rPr>
              <a:t>обучающиеся</a:t>
            </a:r>
            <a:r>
              <a:rPr lang="ru-RU" sz="4000" dirty="0">
                <a:ea typeface="Times New Roman" panose="02020603050405020304" pitchFamily="18" charset="0"/>
              </a:rPr>
              <a:t>, </a:t>
            </a:r>
            <a:r>
              <a:rPr lang="ru-RU" sz="4000" dirty="0" smtClean="0">
                <a:ea typeface="Times New Roman" panose="02020603050405020304" pitchFamily="18" charset="0"/>
              </a:rPr>
              <a:t>экстерны </a:t>
            </a:r>
            <a:r>
              <a:rPr lang="ru-RU" sz="4000" dirty="0">
                <a:ea typeface="Times New Roman" panose="02020603050405020304" pitchFamily="18" charset="0"/>
              </a:rPr>
              <a:t>– </a:t>
            </a:r>
            <a:r>
              <a:rPr lang="ru-RU" sz="4000" dirty="0" smtClean="0">
                <a:ea typeface="Times New Roman" panose="02020603050405020304" pitchFamily="18" charset="0"/>
              </a:rPr>
              <a:t>дети-инвалиды </a:t>
            </a:r>
            <a:r>
              <a:rPr lang="ru-RU" sz="4000" dirty="0">
                <a:ea typeface="Times New Roman" panose="02020603050405020304" pitchFamily="18" charset="0"/>
              </a:rPr>
              <a:t>и </a:t>
            </a:r>
            <a:r>
              <a:rPr lang="ru-RU" sz="4000" dirty="0" smtClean="0">
                <a:ea typeface="Times New Roman" panose="02020603050405020304" pitchFamily="18" charset="0"/>
              </a:rPr>
              <a:t>инвалиды </a:t>
            </a:r>
            <a:r>
              <a:rPr lang="ru-RU" sz="4000" dirty="0">
                <a:ea typeface="Times New Roman" panose="02020603050405020304" pitchFamily="18" charset="0"/>
              </a:rPr>
              <a:t>по образовательным программам основного общего образования, а также </a:t>
            </a:r>
            <a:r>
              <a:rPr lang="ru-RU" sz="4000" dirty="0" smtClean="0">
                <a:ea typeface="Times New Roman" panose="02020603050405020304" pitchFamily="18" charset="0"/>
              </a:rPr>
              <a:t>лица, обучающиеся </a:t>
            </a:r>
            <a:r>
              <a:rPr lang="ru-RU" sz="4000" dirty="0">
                <a:ea typeface="Times New Roman" panose="02020603050405020304" pitchFamily="18" charset="0"/>
              </a:rPr>
              <a:t>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0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2" y="331129"/>
            <a:ext cx="7886700" cy="5956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итогового собеседования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71038" y="1257884"/>
            <a:ext cx="8898821" cy="5824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Для </a:t>
            </a:r>
            <a:r>
              <a:rPr lang="ru-RU" dirty="0"/>
              <a:t>участия в итоговом собеседовании обучающиеся подают </a:t>
            </a:r>
            <a:r>
              <a:rPr lang="ru-RU" b="1" dirty="0">
                <a:solidFill>
                  <a:srgbClr val="C00000"/>
                </a:solidFill>
              </a:rPr>
              <a:t>заявление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согласие на обработку персональных данных </a:t>
            </a:r>
            <a:r>
              <a:rPr lang="ru-RU" dirty="0"/>
              <a:t>в образовательные организации, в которых </a:t>
            </a:r>
            <a:r>
              <a:rPr lang="ru-RU" dirty="0" smtClean="0"/>
              <a:t>они </a:t>
            </a:r>
            <a:r>
              <a:rPr lang="ru-RU" dirty="0"/>
              <a:t>осваивают образовательные программы основного общего образования, а экстерны – в организации, осуществляющие образовательную деятельность по имеющим государственную аккредитацию образовательным программам основного общего образования, по выбору экстернов не позднее чем </a:t>
            </a:r>
            <a:r>
              <a:rPr lang="ru-RU" b="1" dirty="0">
                <a:solidFill>
                  <a:srgbClr val="C00000"/>
                </a:solidFill>
              </a:rPr>
              <a:t>за две недели </a:t>
            </a:r>
            <a:r>
              <a:rPr lang="ru-RU" dirty="0"/>
              <a:t>до начала проведения итогового собеседования.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588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участия в итоговом собеседовании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ОВЗ  и детей инвалидов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8161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Обучающие, экстерны с ОВЗ при подаче заявления предъявляют копию рекомендаций ПМПК;</a:t>
            </a:r>
          </a:p>
          <a:p>
            <a:pPr algn="just"/>
            <a:r>
              <a:rPr lang="ru-RU" sz="2400" dirty="0" smtClean="0"/>
              <a:t>Обучающие, экстерны  - дети-инвалиды и инвалиды предъявляют оригинал или заверенную копию справки  ФГУ МСЭ и копию рекомендаций ПМПК в случаях, предусмотренных пунктом 44 Порядка ГИА.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проведения ИС на дому,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мед. организации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2068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При организации проведения ИС на дому или в медицинской организации требуется заключение медицинской организации и рекомендации ПМПК.</a:t>
            </a:r>
          </a:p>
          <a:p>
            <a:pPr algn="just"/>
            <a:r>
              <a:rPr lang="ru-RU" sz="2400" dirty="0" smtClean="0"/>
              <a:t>Привлечение ассистентов, оказывающих необходимую техническую помощь участникам ИС с ОВЗ, помогающих им занять рабочее место, передвигаться, прочитать задание.</a:t>
            </a:r>
          </a:p>
          <a:p>
            <a:pPr algn="just"/>
            <a:r>
              <a:rPr lang="ru-RU" sz="2400" dirty="0" smtClean="0"/>
              <a:t>Привлечение </a:t>
            </a:r>
            <a:r>
              <a:rPr lang="ru-RU" sz="2400" dirty="0" err="1" smtClean="0"/>
              <a:t>сурдопереводчиков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Использование необходимых для выполнения заданий технических средств.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5204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58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56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участников ИС с ОВЗ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357180"/>
            <a:ext cx="8210550" cy="5056320"/>
          </a:xfrm>
        </p:spPr>
        <p:txBody>
          <a:bodyPr>
            <a:noAutofit/>
          </a:bodyPr>
          <a:lstStyle/>
          <a:p>
            <a:r>
              <a:rPr lang="ru-RU" sz="2400" b="1" dirty="0"/>
              <a:t>Общее количество баллов за выполнение всей работы – </a:t>
            </a:r>
            <a:r>
              <a:rPr lang="ru-RU" sz="2400" b="1" dirty="0" smtClean="0"/>
              <a:t>20.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случае если особенности психофизического развития (например, участники с тяжелыми нарушениями речи, задержкой психического развития и иными </a:t>
            </a:r>
            <a:r>
              <a:rPr lang="ru-RU" sz="2400" dirty="0" smtClean="0"/>
              <a:t>заболеваниями не </a:t>
            </a:r>
            <a:r>
              <a:rPr lang="ru-RU" sz="2400" dirty="0"/>
              <a:t>позволяют участникам итогового собеседования с ОВЗ, участникам итогового собеседования - детям-инвалидам и инвалидам выполнить все задания итогового собеседования, то минимальное количество баллов за выполнение всей работы, необходимое для получения «зачета» для данной категории участников итогового собеседования составляет </a:t>
            </a:r>
            <a:r>
              <a:rPr lang="ru-RU" sz="2400" b="1" dirty="0"/>
              <a:t>5 </a:t>
            </a:r>
            <a:r>
              <a:rPr lang="ru-RU" sz="2400" b="1" dirty="0" smtClean="0"/>
              <a:t>баллов</a:t>
            </a:r>
            <a:r>
              <a:rPr lang="ru-RU" sz="2400" dirty="0" smtClean="0"/>
              <a:t>.   </a:t>
            </a:r>
            <a:r>
              <a:rPr lang="ru-RU" sz="2200" b="1" i="1" dirty="0" smtClean="0">
                <a:solidFill>
                  <a:srgbClr val="FF0000"/>
                </a:solidFill>
              </a:rPr>
              <a:t>(Рекомендации РОСОБРНАДЗОРА</a:t>
            </a:r>
            <a:r>
              <a:rPr lang="ru-RU" sz="2400" dirty="0" smtClean="0"/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15.12.2020 № 05-151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и Приказ МО ПО №509/01-07 от 26.12.2019г. 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848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1281</Words>
  <Application>Microsoft Office PowerPoint</Application>
  <PresentationFormat>Экран (4:3)</PresentationFormat>
  <Paragraphs>211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Office Theme</vt:lpstr>
      <vt:lpstr>Поток</vt:lpstr>
      <vt:lpstr>Проведение итогового собеседования по русскому языку в Пензенской области как условие допуска к государственной итоговой аттестации </vt:lpstr>
      <vt:lpstr>Нормативные документы для проведения итогового собеседования по русскому языку </vt:lpstr>
      <vt:lpstr>Проведение итогового собеседования  в 2021 году</vt:lpstr>
      <vt:lpstr>Слайд 4</vt:lpstr>
      <vt:lpstr>Участники итогового собеседования</vt:lpstr>
      <vt:lpstr>Участники итогового собеседования</vt:lpstr>
      <vt:lpstr>Условие участия в итоговом собеседовании участников ОВЗ  и детей инвалидов</vt:lpstr>
      <vt:lpstr>Организация проведения ИС на дому,  в мед. организации</vt:lpstr>
      <vt:lpstr>Оценивание участников ИС с ОВЗ</vt:lpstr>
      <vt:lpstr> Проведение итогового собеседования в ОО </vt:lpstr>
      <vt:lpstr>Организация проведения итогового собеседования. Кадры.</vt:lpstr>
      <vt:lpstr>Организация проведения итогового собеседования</vt:lpstr>
      <vt:lpstr>Организация проведения итогового собеседования</vt:lpstr>
      <vt:lpstr>Проведение итогового собеседования</vt:lpstr>
      <vt:lpstr>Проведение итогового собеседования</vt:lpstr>
      <vt:lpstr>Слайд 16</vt:lpstr>
      <vt:lpstr>Проведение итогового собеседования</vt:lpstr>
      <vt:lpstr>Проведение итогового собеседования</vt:lpstr>
      <vt:lpstr>Проведение итогового собеседования</vt:lpstr>
      <vt:lpstr>Проведение итогового собеседования</vt:lpstr>
      <vt:lpstr>Порядок проверки и оценивания итогового собеседования</vt:lpstr>
      <vt:lpstr>Комиссия по проверке итогового собеседования</vt:lpstr>
      <vt:lpstr>Комиссия по проверке итогового собеседования</vt:lpstr>
      <vt:lpstr>СХЕМЫ ПРОВЕРКИ ИТОГОВОГО СОБЕСЕДОВАНИЯ</vt:lpstr>
      <vt:lpstr>Слайд 25</vt:lpstr>
      <vt:lpstr>Завершение  итогового собеседования в ОО </vt:lpstr>
      <vt:lpstr>Завершение  итогового собеседования в ОО </vt:lpstr>
      <vt:lpstr>Порядок передачи в РЦОИ сведений об итоговом собеседовании ГИА-9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Екатерина В. Фролова</cp:lastModifiedBy>
  <cp:revision>114</cp:revision>
  <cp:lastPrinted>2019-01-29T06:29:57Z</cp:lastPrinted>
  <dcterms:created xsi:type="dcterms:W3CDTF">2018-09-04T12:10:47Z</dcterms:created>
  <dcterms:modified xsi:type="dcterms:W3CDTF">2021-01-28T09:25:42Z</dcterms:modified>
</cp:coreProperties>
</file>